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0" roundtripDataSignature="AMtx7mhKr1ZLTYmIcQzWoxM9R8R3OIUi6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3.png>
</file>

<file path=ppt/media/image14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Faire remplir les dossiers vert.</a:t>
            </a:r>
            <a:endParaRPr/>
          </a:p>
        </p:txBody>
      </p:sp>
      <p:sp>
        <p:nvSpPr>
          <p:cNvPr id="136" name="Google Shape;13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0" Type="http://schemas.openxmlformats.org/officeDocument/2006/relationships/image" Target="../media/image2.png"/><Relationship Id="rId9" Type="http://schemas.openxmlformats.org/officeDocument/2006/relationships/image" Target="../media/image10.png"/><Relationship Id="rId5" Type="http://schemas.openxmlformats.org/officeDocument/2006/relationships/image" Target="../media/image1.png"/><Relationship Id="rId6" Type="http://schemas.openxmlformats.org/officeDocument/2006/relationships/image" Target="../media/image6.jpg"/><Relationship Id="rId7" Type="http://schemas.openxmlformats.org/officeDocument/2006/relationships/image" Target="../media/image4.jpg"/><Relationship Id="rId8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11" Type="http://schemas.openxmlformats.org/officeDocument/2006/relationships/image" Target="../media/image10.png"/><Relationship Id="rId10" Type="http://schemas.openxmlformats.org/officeDocument/2006/relationships/image" Target="../media/image13.png"/><Relationship Id="rId12" Type="http://schemas.openxmlformats.org/officeDocument/2006/relationships/image" Target="../media/image2.png"/><Relationship Id="rId9" Type="http://schemas.openxmlformats.org/officeDocument/2006/relationships/image" Target="../media/image4.jp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7" Type="http://schemas.openxmlformats.org/officeDocument/2006/relationships/image" Target="../media/image18.png"/><Relationship Id="rId8" Type="http://schemas.openxmlformats.org/officeDocument/2006/relationships/image" Target="../media/image6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vierge de base" type="blank">
  <p:cSld name="BLANK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2416a193bdc_0_1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8" name="Google Shape;28;g2416a193bdc_0_17"/>
          <p:cNvSpPr/>
          <p:nvPr/>
        </p:nvSpPr>
        <p:spPr>
          <a:xfrm>
            <a:off x="0" y="6511996"/>
            <a:ext cx="12198900" cy="360000"/>
          </a:xfrm>
          <a:prstGeom prst="rect">
            <a:avLst/>
          </a:prstGeom>
          <a:solidFill>
            <a:srgbClr val="D0CECE">
              <a:alpha val="2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" name="Google Shape;29;g2416a193bdc_0_17"/>
          <p:cNvGrpSpPr/>
          <p:nvPr/>
        </p:nvGrpSpPr>
        <p:grpSpPr>
          <a:xfrm>
            <a:off x="7331819" y="6511997"/>
            <a:ext cx="4794864" cy="344314"/>
            <a:chOff x="7331819" y="6511997"/>
            <a:chExt cx="4794864" cy="344314"/>
          </a:xfrm>
        </p:grpSpPr>
        <p:pic>
          <p:nvPicPr>
            <p:cNvPr id="30" name="Google Shape;30;g2416a193bdc_0_17"/>
            <p:cNvPicPr preferRelativeResize="0"/>
            <p:nvPr/>
          </p:nvPicPr>
          <p:blipFill rotWithShape="1">
            <a:blip r:embed="rId2">
              <a:alphaModFix/>
            </a:blip>
            <a:srcRect b="0" l="0" r="0" t="67005"/>
            <a:stretch/>
          </p:blipFill>
          <p:spPr>
            <a:xfrm>
              <a:off x="8695372" y="6511997"/>
              <a:ext cx="3431311" cy="3443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31;g2416a193bdc_0_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331819" y="6561405"/>
              <a:ext cx="1180585" cy="26759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LOGO-ERN-GEN2017-1.png" id="32" name="Google Shape;32;g2416a193bdc_0_17"/>
          <p:cNvPicPr preferRelativeResize="0"/>
          <p:nvPr/>
        </p:nvPicPr>
        <p:blipFill rotWithShape="1">
          <a:blip r:embed="rId4">
            <a:alphaModFix/>
          </a:blip>
          <a:srcRect b="0" l="23716" r="19244" t="0"/>
          <a:stretch/>
        </p:blipFill>
        <p:spPr>
          <a:xfrm>
            <a:off x="65317" y="6529945"/>
            <a:ext cx="817649" cy="340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g2416a193bdc_0_17"/>
          <p:cNvPicPr preferRelativeResize="0"/>
          <p:nvPr/>
        </p:nvPicPr>
        <p:blipFill rotWithShape="1">
          <a:blip r:embed="rId5">
            <a:alphaModFix/>
          </a:blip>
          <a:srcRect b="27236" l="16798" r="16249" t="22887"/>
          <a:stretch/>
        </p:blipFill>
        <p:spPr>
          <a:xfrm>
            <a:off x="948283" y="6480855"/>
            <a:ext cx="818276" cy="406597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g2416a193bdc_0_17"/>
          <p:cNvSpPr/>
          <p:nvPr/>
        </p:nvSpPr>
        <p:spPr>
          <a:xfrm>
            <a:off x="0" y="-12950"/>
            <a:ext cx="12192000" cy="94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g2416a193bdc_0_17"/>
          <p:cNvGrpSpPr/>
          <p:nvPr/>
        </p:nvGrpSpPr>
        <p:grpSpPr>
          <a:xfrm>
            <a:off x="-3450" y="-3224"/>
            <a:ext cx="12198900" cy="1184348"/>
            <a:chOff x="0" y="-27077"/>
            <a:chExt cx="12198900" cy="1184348"/>
          </a:xfrm>
        </p:grpSpPr>
        <p:sp>
          <p:nvSpPr>
            <p:cNvPr id="36" name="Google Shape;36;g2416a193bdc_0_17"/>
            <p:cNvSpPr/>
            <p:nvPr/>
          </p:nvSpPr>
          <p:spPr>
            <a:xfrm>
              <a:off x="0" y="675503"/>
              <a:ext cx="12198900" cy="478500"/>
            </a:xfrm>
            <a:prstGeom prst="rect">
              <a:avLst/>
            </a:prstGeom>
            <a:solidFill>
              <a:srgbClr val="C80305"/>
            </a:solidFill>
            <a:ln cap="flat" cmpd="sng" w="12700">
              <a:solidFill>
                <a:srgbClr val="C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" name="Google Shape;37;g2416a193bdc_0_17"/>
            <p:cNvGrpSpPr/>
            <p:nvPr/>
          </p:nvGrpSpPr>
          <p:grpSpPr>
            <a:xfrm>
              <a:off x="65317" y="-27077"/>
              <a:ext cx="12053972" cy="665861"/>
              <a:chOff x="65317" y="-27077"/>
              <a:chExt cx="12053972" cy="665861"/>
            </a:xfrm>
          </p:grpSpPr>
          <p:pic>
            <p:nvPicPr>
              <p:cNvPr descr="bien plus.jpg" id="38" name="Google Shape;38;g2416a193bdc_0_17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0218678" y="158457"/>
                <a:ext cx="1289327" cy="36465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LOGO ADRAR 300dpi.jpg" id="39" name="Google Shape;39;g2416a193bdc_0_17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11687028" y="43925"/>
                <a:ext cx="432261" cy="57481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Une image contenant texte, signe&#10;&#10;Description générée automatiquement" id="40" name="Google Shape;40;g2416a193bdc_0_17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65317" y="-27077"/>
                <a:ext cx="2275425" cy="66586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41" name="Google Shape;41;g2416a193bdc_0_17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11660680" y="672316"/>
              <a:ext cx="484955" cy="48495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2" name="Google Shape;42;g2416a193bdc_0_17"/>
          <p:cNvPicPr preferRelativeResize="0"/>
          <p:nvPr/>
        </p:nvPicPr>
        <p:blipFill rotWithShape="1">
          <a:blip r:embed="rId10">
            <a:alphaModFix/>
          </a:blip>
          <a:srcRect b="34659" l="0" r="0" t="35728"/>
          <a:stretch/>
        </p:blipFill>
        <p:spPr>
          <a:xfrm>
            <a:off x="2119154" y="6565262"/>
            <a:ext cx="911444" cy="269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de garde">
  <p:cSld name="CUSTOM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g2416a193bdc_0_34"/>
          <p:cNvPicPr preferRelativeResize="0"/>
          <p:nvPr/>
        </p:nvPicPr>
        <p:blipFill rotWithShape="1">
          <a:blip r:embed="rId2">
            <a:alphaModFix/>
          </a:blip>
          <a:srcRect b="22657" l="12695" r="52" t="17419"/>
          <a:stretch/>
        </p:blipFill>
        <p:spPr>
          <a:xfrm>
            <a:off x="0" y="940780"/>
            <a:ext cx="12192943" cy="591722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g2416a193bdc_0_34"/>
          <p:cNvSpPr/>
          <p:nvPr/>
        </p:nvSpPr>
        <p:spPr>
          <a:xfrm>
            <a:off x="4267230" y="5002085"/>
            <a:ext cx="54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800" u="none" cap="none" strike="noStrike">
                <a:solidFill>
                  <a:srgbClr val="62C2EF"/>
                </a:solidFill>
                <a:latin typeface="Calibri"/>
                <a:ea typeface="Calibri"/>
                <a:cs typeface="Calibri"/>
                <a:sym typeface="Calibri"/>
              </a:rPr>
              <a:t>www.adrar-numerique.com</a:t>
            </a:r>
            <a:endParaRPr b="0" i="0" sz="2400" u="none" cap="none" strike="noStrike">
              <a:solidFill>
                <a:srgbClr val="62C2E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" name="Google Shape;46;g2416a193bdc_0_34"/>
          <p:cNvGrpSpPr/>
          <p:nvPr/>
        </p:nvGrpSpPr>
        <p:grpSpPr>
          <a:xfrm>
            <a:off x="0" y="6480855"/>
            <a:ext cx="12198900" cy="406597"/>
            <a:chOff x="0" y="6480855"/>
            <a:chExt cx="12198900" cy="406597"/>
          </a:xfrm>
        </p:grpSpPr>
        <p:sp>
          <p:nvSpPr>
            <p:cNvPr id="47" name="Google Shape;47;g2416a193bdc_0_34"/>
            <p:cNvSpPr/>
            <p:nvPr/>
          </p:nvSpPr>
          <p:spPr>
            <a:xfrm>
              <a:off x="0" y="6511996"/>
              <a:ext cx="12198900" cy="360000"/>
            </a:xfrm>
            <a:prstGeom prst="rect">
              <a:avLst/>
            </a:prstGeom>
            <a:solidFill>
              <a:schemeClr val="lt1">
                <a:alpha val="298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" name="Google Shape;48;g2416a193bdc_0_34"/>
            <p:cNvGrpSpPr/>
            <p:nvPr/>
          </p:nvGrpSpPr>
          <p:grpSpPr>
            <a:xfrm>
              <a:off x="7331819" y="6511997"/>
              <a:ext cx="4794864" cy="344314"/>
              <a:chOff x="7331819" y="6511997"/>
              <a:chExt cx="4794864" cy="344314"/>
            </a:xfrm>
          </p:grpSpPr>
          <p:pic>
            <p:nvPicPr>
              <p:cNvPr id="49" name="Google Shape;49;g2416a193bdc_0_3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67005"/>
              <a:stretch/>
            </p:blipFill>
            <p:spPr>
              <a:xfrm>
                <a:off x="8695372" y="6511997"/>
                <a:ext cx="3431311" cy="34431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0" name="Google Shape;50;g2416a193bdc_0_34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7331819" y="6561405"/>
                <a:ext cx="1180585" cy="2675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descr="LOGO-ERN-GEN2017-1.png" id="51" name="Google Shape;51;g2416a193bdc_0_34"/>
            <p:cNvPicPr preferRelativeResize="0"/>
            <p:nvPr/>
          </p:nvPicPr>
          <p:blipFill rotWithShape="1">
            <a:blip r:embed="rId5">
              <a:alphaModFix/>
            </a:blip>
            <a:srcRect b="0" l="23716" r="19244" t="0"/>
            <a:stretch/>
          </p:blipFill>
          <p:spPr>
            <a:xfrm>
              <a:off x="65317" y="6529945"/>
              <a:ext cx="817649" cy="3405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" name="Google Shape;52;g2416a193bdc_0_34"/>
            <p:cNvPicPr preferRelativeResize="0"/>
            <p:nvPr/>
          </p:nvPicPr>
          <p:blipFill rotWithShape="1">
            <a:blip r:embed="rId6">
              <a:alphaModFix/>
            </a:blip>
            <a:srcRect b="27236" l="16798" r="16249" t="22887"/>
            <a:stretch/>
          </p:blipFill>
          <p:spPr>
            <a:xfrm>
              <a:off x="948283" y="6480855"/>
              <a:ext cx="818276" cy="40659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3" name="Google Shape;53;g2416a193bdc_0_34"/>
          <p:cNvSpPr/>
          <p:nvPr/>
        </p:nvSpPr>
        <p:spPr>
          <a:xfrm>
            <a:off x="-150" y="0"/>
            <a:ext cx="12192000" cy="94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" name="Google Shape;54;g2416a193bdc_0_34"/>
          <p:cNvGrpSpPr/>
          <p:nvPr/>
        </p:nvGrpSpPr>
        <p:grpSpPr>
          <a:xfrm>
            <a:off x="-3600" y="-2"/>
            <a:ext cx="12198900" cy="1190892"/>
            <a:chOff x="0" y="-27077"/>
            <a:chExt cx="12198900" cy="1190892"/>
          </a:xfrm>
        </p:grpSpPr>
        <p:sp>
          <p:nvSpPr>
            <p:cNvPr id="55" name="Google Shape;55;g2416a193bdc_0_34"/>
            <p:cNvSpPr/>
            <p:nvPr/>
          </p:nvSpPr>
          <p:spPr>
            <a:xfrm>
              <a:off x="0" y="675503"/>
              <a:ext cx="12198900" cy="478500"/>
            </a:xfrm>
            <a:prstGeom prst="rect">
              <a:avLst/>
            </a:prstGeom>
            <a:solidFill>
              <a:srgbClr val="C80305"/>
            </a:solidFill>
            <a:ln cap="flat" cmpd="sng" w="12700">
              <a:solidFill>
                <a:srgbClr val="C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g2416a193bdc_0_34"/>
            <p:cNvSpPr txBox="1"/>
            <p:nvPr/>
          </p:nvSpPr>
          <p:spPr>
            <a:xfrm>
              <a:off x="5581086" y="810832"/>
              <a:ext cx="41520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fr-FR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Suivez-nous…         www.linkedin.com/school/</a:t>
              </a:r>
              <a:r>
                <a:rPr b="1" i="0" lang="fr-FR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adrarnumerique</a:t>
              </a:r>
              <a:endParaRPr b="1" sz="1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logo-linkedin.png" id="57" name="Google Shape;57;g2416a193bdc_0_3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424262" y="845083"/>
              <a:ext cx="169371" cy="16937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8" name="Google Shape;58;g2416a193bdc_0_34"/>
            <p:cNvGrpSpPr/>
            <p:nvPr/>
          </p:nvGrpSpPr>
          <p:grpSpPr>
            <a:xfrm>
              <a:off x="65317" y="-27077"/>
              <a:ext cx="12053972" cy="665861"/>
              <a:chOff x="65317" y="-27077"/>
              <a:chExt cx="12053972" cy="665861"/>
            </a:xfrm>
          </p:grpSpPr>
          <p:pic>
            <p:nvPicPr>
              <p:cNvPr descr="bien plus.jpg" id="59" name="Google Shape;59;g2416a193bdc_0_34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10218678" y="158457"/>
                <a:ext cx="1289327" cy="36465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LOGO ADRAR 300dpi.jpg" id="60" name="Google Shape;60;g2416a193bdc_0_34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11687028" y="43925"/>
                <a:ext cx="432261" cy="57481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Une image contenant texte, signe&#10;&#10;Description générée automatiquement" id="61" name="Google Shape;61;g2416a193bdc_0_34"/>
              <p:cNvPicPr preferRelativeResize="0"/>
              <p:nvPr/>
            </p:nvPicPr>
            <p:blipFill rotWithShape="1">
              <a:blip r:embed="rId10">
                <a:alphaModFix/>
              </a:blip>
              <a:srcRect b="0" l="0" r="0" t="0"/>
              <a:stretch/>
            </p:blipFill>
            <p:spPr>
              <a:xfrm>
                <a:off x="65317" y="-27077"/>
                <a:ext cx="2275425" cy="66586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2" name="Google Shape;62;g2416a193bdc_0_34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11660680" y="672316"/>
              <a:ext cx="484955" cy="4849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Google Shape;63;g2416a193bdc_0_34"/>
            <p:cNvSpPr txBox="1"/>
            <p:nvPr/>
          </p:nvSpPr>
          <p:spPr>
            <a:xfrm>
              <a:off x="0" y="686815"/>
              <a:ext cx="23406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REUNION D’INFORMATION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PRF </a:t>
              </a:r>
              <a:r>
                <a:rPr lang="fr-FR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RÉGION</a:t>
              </a:r>
              <a:r>
                <a:rPr lang="fr-FR"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OCCITANIE</a:t>
              </a:r>
              <a:endParaRPr sz="1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4" name="Google Shape;64;g2416a193bdc_0_34"/>
          <p:cNvPicPr preferRelativeResize="0"/>
          <p:nvPr/>
        </p:nvPicPr>
        <p:blipFill rotWithShape="1">
          <a:blip r:embed="rId12">
            <a:alphaModFix/>
          </a:blip>
          <a:srcRect b="34659" l="0" r="0" t="35728"/>
          <a:stretch/>
        </p:blipFill>
        <p:spPr>
          <a:xfrm>
            <a:off x="2119154" y="6565262"/>
            <a:ext cx="911444" cy="269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 showMasterSp="0" type="title">
  <p:cSld name="TITLE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6" name="Google Shape;66;g2416a193bdc_0_56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" name="Google Shape;67;g2416a193bdc_0_56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68" name="Google Shape;68;g2416a193bdc_0_56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g2416a193bdc_0_56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g2416a193bdc_0_56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g2416a193bdc_0_56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g2416a193bdc_0_56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g2416a193bdc_0_56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4" name="Google Shape;74;g2416a193bdc_0_56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5" name="Google Shape;75;g2416a193bdc_0_56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g2416a193bdc_0_56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7" name="Google Shape;77;g2416a193bdc_0_56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8" name="Google Shape;78;g2416a193bdc_0_56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g2416a193bdc_0_56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g2416a193bdc_0_56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1" name="Google Shape;81;g2416a193bdc_0_56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g2416a193bdc_0_56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3" name="Google Shape;83;g2416a193bdc_0_56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g2416a193bdc_0_56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g2416a193bdc_0_56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6" name="Google Shape;86;g2416a193bdc_0_56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2416a193bdc_0_56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g2416a193bdc_0_56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9" name="Google Shape;89;g2416a193bdc_0_56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g2416a193bdc_0_56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1" name="Google Shape;91;g2416a193bdc_0_56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g2416a193bdc_0_56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3" name="Google Shape;93;g2416a193bdc_0_56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g2416a193bdc_0_56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5" name="Google Shape;95;g2416a193bdc_0_56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g2416a193bdc_0_56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g2416a193bdc_0_56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g2416a193bdc_0_56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9" name="Google Shape;99;g2416a193bdc_0_56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0" name="Google Shape;100;g2416a193bdc_0_56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g2416a193bdc_0_56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2" name="Google Shape;102;g2416a193bdc_0_56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3" name="Google Shape;103;g2416a193bdc_0_56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g2416a193bdc_0_56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5" name="Google Shape;105;g2416a193bdc_0_56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g2416a193bdc_0_56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7" name="Google Shape;107;g2416a193bdc_0_56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g2416a193bdc_0_56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g2416a193bdc_0_56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10" name="Google Shape;110;g2416a193bdc_0_56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g2416a193bdc_0_56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12" name="Google Shape;112;g2416a193bdc_0_56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g2416a193bdc_0_56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g2416a193bdc_0_56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15" name="Google Shape;115;g2416a193bdc_0_56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16" name="Google Shape;116;g2416a193bdc_0_56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g2416a193bdc_0_56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g2416a193bdc_0_56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19" name="Google Shape;119;g2416a193bdc_0_56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g2416a193bdc_0_56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21" name="Google Shape;121;g2416a193bdc_0_56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g2416a193bdc_0_56"/>
          <p:cNvSpPr txBox="1"/>
          <p:nvPr>
            <p:ph type="ctrTitle"/>
          </p:nvPr>
        </p:nvSpPr>
        <p:spPr>
          <a:xfrm>
            <a:off x="1876424" y="1122363"/>
            <a:ext cx="87915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Char char="●"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g2416a193bdc_0_56"/>
          <p:cNvSpPr txBox="1"/>
          <p:nvPr>
            <p:ph idx="1" type="subTitle"/>
          </p:nvPr>
        </p:nvSpPr>
        <p:spPr>
          <a:xfrm>
            <a:off x="1876424" y="3602038"/>
            <a:ext cx="87915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24" name="Google Shape;124;g2416a193bdc_0_56"/>
          <p:cNvSpPr txBox="1"/>
          <p:nvPr>
            <p:ph idx="10" type="dt"/>
          </p:nvPr>
        </p:nvSpPr>
        <p:spPr>
          <a:xfrm>
            <a:off x="7077511" y="541020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g2416a193bdc_0_56"/>
          <p:cNvSpPr txBox="1"/>
          <p:nvPr>
            <p:ph idx="11" type="ftr"/>
          </p:nvPr>
        </p:nvSpPr>
        <p:spPr>
          <a:xfrm>
            <a:off x="1876424" y="5410201"/>
            <a:ext cx="512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g2416a193bdc_0_56"/>
          <p:cNvSpPr txBox="1"/>
          <p:nvPr>
            <p:ph idx="12" type="sldNum"/>
          </p:nvPr>
        </p:nvSpPr>
        <p:spPr>
          <a:xfrm>
            <a:off x="9896911" y="54101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" type="obj">
  <p:cSld name="OBJEC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416a193bdc_0_118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g2416a193bdc_0_118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●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○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■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●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○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■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●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○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■"/>
              <a:defRPr/>
            </a:lvl9pPr>
          </a:lstStyle>
          <a:p/>
        </p:txBody>
      </p:sp>
      <p:sp>
        <p:nvSpPr>
          <p:cNvPr id="130" name="Google Shape;130;g2416a193bdc_0_118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g2416a193bdc_0_118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g2416a193bdc_0_118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2.png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10.png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6" Type="http://schemas.openxmlformats.org/officeDocument/2006/relationships/image" Target="../media/image6.jpg"/><Relationship Id="rId7" Type="http://schemas.openxmlformats.org/officeDocument/2006/relationships/image" Target="../media/image4.jpg"/><Relationship Id="rId8" Type="http://schemas.openxmlformats.org/officeDocument/2006/relationships/image" Target="../media/image13.png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416a193bdc_0_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1" name="Google Shape;11;g2416a193bdc_0_0"/>
          <p:cNvSpPr/>
          <p:nvPr/>
        </p:nvSpPr>
        <p:spPr>
          <a:xfrm>
            <a:off x="0" y="6511996"/>
            <a:ext cx="12198900" cy="360000"/>
          </a:xfrm>
          <a:prstGeom prst="rect">
            <a:avLst/>
          </a:prstGeom>
          <a:solidFill>
            <a:srgbClr val="D0CECE">
              <a:alpha val="2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" name="Google Shape;12;g2416a193bdc_0_0"/>
          <p:cNvGrpSpPr/>
          <p:nvPr/>
        </p:nvGrpSpPr>
        <p:grpSpPr>
          <a:xfrm>
            <a:off x="7331819" y="6511997"/>
            <a:ext cx="4794864" cy="344314"/>
            <a:chOff x="7331819" y="6511997"/>
            <a:chExt cx="4794864" cy="344314"/>
          </a:xfrm>
        </p:grpSpPr>
        <p:pic>
          <p:nvPicPr>
            <p:cNvPr id="13" name="Google Shape;13;g2416a193bdc_0_0"/>
            <p:cNvPicPr preferRelativeResize="0"/>
            <p:nvPr/>
          </p:nvPicPr>
          <p:blipFill rotWithShape="1">
            <a:blip r:embed="rId2">
              <a:alphaModFix/>
            </a:blip>
            <a:srcRect b="0" l="0" r="0" t="67005"/>
            <a:stretch/>
          </p:blipFill>
          <p:spPr>
            <a:xfrm>
              <a:off x="8695372" y="6511997"/>
              <a:ext cx="3431311" cy="3443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g2416a193bdc_0_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331819" y="6561405"/>
              <a:ext cx="1180585" cy="26759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LOGO-ERN-GEN2017-1.png" id="15" name="Google Shape;15;g2416a193bdc_0_0"/>
          <p:cNvPicPr preferRelativeResize="0"/>
          <p:nvPr/>
        </p:nvPicPr>
        <p:blipFill rotWithShape="1">
          <a:blip r:embed="rId4">
            <a:alphaModFix/>
          </a:blip>
          <a:srcRect b="0" l="23716" r="19244" t="0"/>
          <a:stretch/>
        </p:blipFill>
        <p:spPr>
          <a:xfrm>
            <a:off x="65317" y="6529945"/>
            <a:ext cx="817649" cy="340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g2416a193bdc_0_0"/>
          <p:cNvPicPr preferRelativeResize="0"/>
          <p:nvPr/>
        </p:nvPicPr>
        <p:blipFill rotWithShape="1">
          <a:blip r:embed="rId5">
            <a:alphaModFix/>
          </a:blip>
          <a:srcRect b="27236" l="16798" r="16249" t="22887"/>
          <a:stretch/>
        </p:blipFill>
        <p:spPr>
          <a:xfrm>
            <a:off x="948283" y="6480855"/>
            <a:ext cx="818276" cy="406597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g2416a193bdc_0_0"/>
          <p:cNvSpPr/>
          <p:nvPr/>
        </p:nvSpPr>
        <p:spPr>
          <a:xfrm>
            <a:off x="0" y="-12950"/>
            <a:ext cx="12192000" cy="94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" name="Google Shape;18;g2416a193bdc_0_0"/>
          <p:cNvGrpSpPr/>
          <p:nvPr/>
        </p:nvGrpSpPr>
        <p:grpSpPr>
          <a:xfrm>
            <a:off x="-3450" y="-3224"/>
            <a:ext cx="12198900" cy="1184348"/>
            <a:chOff x="0" y="-27077"/>
            <a:chExt cx="12198900" cy="1184348"/>
          </a:xfrm>
        </p:grpSpPr>
        <p:sp>
          <p:nvSpPr>
            <p:cNvPr id="19" name="Google Shape;19;g2416a193bdc_0_0"/>
            <p:cNvSpPr/>
            <p:nvPr/>
          </p:nvSpPr>
          <p:spPr>
            <a:xfrm>
              <a:off x="0" y="675503"/>
              <a:ext cx="12198900" cy="478500"/>
            </a:xfrm>
            <a:prstGeom prst="rect">
              <a:avLst/>
            </a:prstGeom>
            <a:solidFill>
              <a:srgbClr val="C80305"/>
            </a:solidFill>
            <a:ln cap="flat" cmpd="sng" w="12700">
              <a:solidFill>
                <a:srgbClr val="C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" name="Google Shape;20;g2416a193bdc_0_0"/>
            <p:cNvGrpSpPr/>
            <p:nvPr/>
          </p:nvGrpSpPr>
          <p:grpSpPr>
            <a:xfrm>
              <a:off x="65317" y="-27077"/>
              <a:ext cx="12053972" cy="665861"/>
              <a:chOff x="65317" y="-27077"/>
              <a:chExt cx="12053972" cy="665861"/>
            </a:xfrm>
          </p:grpSpPr>
          <p:pic>
            <p:nvPicPr>
              <p:cNvPr descr="bien plus.jpg" id="21" name="Google Shape;21;g2416a193bdc_0_0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0218678" y="158457"/>
                <a:ext cx="1289327" cy="36465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LOGO ADRAR 300dpi.jpg" id="22" name="Google Shape;22;g2416a193bdc_0_0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11687028" y="43925"/>
                <a:ext cx="432261" cy="57481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Une image contenant texte, signe&#10;&#10;Description générée automatiquement" id="23" name="Google Shape;23;g2416a193bdc_0_0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65317" y="-27077"/>
                <a:ext cx="2275425" cy="66586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4" name="Google Shape;24;g2416a193bdc_0_0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11660680" y="672316"/>
              <a:ext cx="484955" cy="48495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5" name="Google Shape;25;g2416a193bdc_0_0"/>
          <p:cNvPicPr preferRelativeResize="0"/>
          <p:nvPr/>
        </p:nvPicPr>
        <p:blipFill rotWithShape="1">
          <a:blip r:embed="rId10">
            <a:alphaModFix/>
          </a:blip>
          <a:srcRect b="34659" l="0" r="0" t="35728"/>
          <a:stretch/>
        </p:blipFill>
        <p:spPr>
          <a:xfrm>
            <a:off x="2119154" y="6565262"/>
            <a:ext cx="911444" cy="26990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1"/>
    <p:sldLayoutId id="2147483650" r:id="rId12"/>
    <p:sldLayoutId id="2147483651" r:id="rId13"/>
    <p:sldLayoutId id="214748365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odepen.io/tadywankenobi/pen/QbWNGR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23.png"/><Relationship Id="rId5" Type="http://schemas.openxmlformats.org/officeDocument/2006/relationships/image" Target="../media/image25.png"/><Relationship Id="rId6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cubic-bezier.com/" TargetMode="External"/><Relationship Id="rId4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"/>
          <p:cNvSpPr txBox="1"/>
          <p:nvPr>
            <p:ph idx="1" type="body"/>
          </p:nvPr>
        </p:nvSpPr>
        <p:spPr>
          <a:xfrm>
            <a:off x="1120000" y="1825625"/>
            <a:ext cx="10233900" cy="24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4605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Dans un nouveau répertoire, créez un fichier HTML avec le HTML minimum et un fichier CSS. Liez-les ensemble.</a:t>
            </a:r>
            <a:endParaRPr>
              <a:solidFill>
                <a:schemeClr val="lt1"/>
              </a:solidFill>
            </a:endParaRPr>
          </a:p>
          <a:p>
            <a:pPr indent="-1460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Ajoutez un titre et un paragraphe avec du texte</a:t>
            </a:r>
            <a:endParaRPr>
              <a:solidFill>
                <a:schemeClr val="lt1"/>
              </a:solidFill>
            </a:endParaRPr>
          </a:p>
          <a:p>
            <a:pPr indent="-1460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Ajoutez un effet sur le titre pour qu’il passe de la couleur rouge au vert au survol de la souris, l’animation durera 1s et sera linéaire</a:t>
            </a:r>
            <a:endParaRPr>
              <a:solidFill>
                <a:schemeClr val="lt1"/>
              </a:solidFill>
            </a:endParaRPr>
          </a:p>
          <a:p>
            <a:pPr indent="-1460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Ajoutez un effet de rotation au clic sur le paragraphe (2 tours en 2s), de manière linéaire</a:t>
            </a:r>
            <a:endParaRPr>
              <a:solidFill>
                <a:schemeClr val="lt1"/>
              </a:solidFill>
            </a:endParaRPr>
          </a:p>
          <a:p>
            <a:pPr indent="-1460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Testez les autres accélérations (ease, ease-in,…)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1" name="Google Shape;201;p10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Mise en pratique (20 min)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"/>
          <p:cNvSpPr txBox="1"/>
          <p:nvPr>
            <p:ph idx="1" type="body"/>
          </p:nvPr>
        </p:nvSpPr>
        <p:spPr>
          <a:xfrm>
            <a:off x="1120000" y="1825624"/>
            <a:ext cx="10233900" cy="20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Rentrons maintenant dans les animations beaucoup plus complexes. Pour cela nous allons utiliser les « keyframes ». Contrairement aux transitions, qui n’effectuent une action que d’un état A à un état B, les « keyframes » permettent de définir autant d’étapes que voulu.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Voici un exemple de ce qu’on peut faire uniquement en HTML/CSS, avec des animations: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u="sng">
                <a:solidFill>
                  <a:schemeClr val="accent6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https://codepen.io/tadywankenobi/pen/QbWNGR/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Keyframes</a:t>
            </a:r>
            <a:endParaRPr i="1"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2"/>
          <p:cNvSpPr txBox="1"/>
          <p:nvPr>
            <p:ph idx="1" type="body"/>
          </p:nvPr>
        </p:nvSpPr>
        <p:spPr>
          <a:xfrm>
            <a:off x="1120000" y="1825625"/>
            <a:ext cx="10233900" cy="43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En premier, il va nous falloir créer notre animation, étape par étape. Pour cela, nous allons les définir dans la règle « @keyframes »: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Cette animation, qui porte le nom de « masuperanimation », nom que l’on peut bien sur changer à sa guise, se présente en plusieurs étapes:</a:t>
            </a:r>
            <a:endParaRPr>
              <a:solidFill>
                <a:schemeClr val="lt1"/>
              </a:solidFill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En premier, à 0% de l’avancé, nous donnons l’instruction à l’élément de ne pas bouger (une translation de 0px)</a:t>
            </a:r>
            <a:endParaRPr>
              <a:solidFill>
                <a:schemeClr val="lt1"/>
              </a:solidFill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En second, à 50% de l’avancé, nous donnons l’instruction à l’élément de bouger de 150px vers la droite</a:t>
            </a:r>
            <a:endParaRPr>
              <a:solidFill>
                <a:schemeClr val="lt1"/>
              </a:solidFill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En dernier, à 100% de l’avancé, nous donnons l’instruction à l’élément de bouger de 150px ET de faire une rotation de 30 tours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13" name="Google Shape;21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6587" y="2136658"/>
            <a:ext cx="3832858" cy="204851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2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Keyframes</a:t>
            </a:r>
            <a:endParaRPr i="1"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4"/>
          <p:cNvSpPr txBox="1"/>
          <p:nvPr>
            <p:ph idx="1" type="body"/>
          </p:nvPr>
        </p:nvSpPr>
        <p:spPr>
          <a:xfrm>
            <a:off x="1120000" y="1825624"/>
            <a:ext cx="102339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Enfin, pour appliquer cette animation à notre élément, il suffit simplement d’utiliser la super-propriété « animation » et de mettre en valeur le nom de notre animation en plus de sa durée: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20" name="Google Shape;22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4394" y="2429533"/>
            <a:ext cx="2863215" cy="2918462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4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Keyframes</a:t>
            </a:r>
            <a:endParaRPr i="1"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"/>
          <p:cNvSpPr txBox="1"/>
          <p:nvPr>
            <p:ph idx="1" type="body"/>
          </p:nvPr>
        </p:nvSpPr>
        <p:spPr>
          <a:xfrm>
            <a:off x="1120000" y="1825625"/>
            <a:ext cx="10233900" cy="3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Qui dit super-propriété, dit qu’elle est composée de plusieurs propriétés dont voici une liste non-exhaustive :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i="1" lang="fr-FR">
                <a:solidFill>
                  <a:schemeClr val="lt1"/>
                </a:solidFill>
              </a:rPr>
              <a:t>Animation-name</a:t>
            </a:r>
            <a:r>
              <a:rPr lang="fr-FR">
                <a:solidFill>
                  <a:schemeClr val="lt1"/>
                </a:solidFill>
              </a:rPr>
              <a:t>: Nom de l’animation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i="1" lang="fr-FR">
                <a:solidFill>
                  <a:schemeClr val="lt1"/>
                </a:solidFill>
              </a:rPr>
              <a:t>Animation-duration</a:t>
            </a:r>
            <a:r>
              <a:rPr lang="fr-FR">
                <a:solidFill>
                  <a:schemeClr val="lt1"/>
                </a:solidFill>
              </a:rPr>
              <a:t>: Durée d’exécution de l’animation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i="1" lang="fr-FR">
                <a:solidFill>
                  <a:schemeClr val="lt1"/>
                </a:solidFill>
              </a:rPr>
              <a:t>Animation-delay</a:t>
            </a:r>
            <a:r>
              <a:rPr lang="fr-FR">
                <a:solidFill>
                  <a:schemeClr val="lt1"/>
                </a:solidFill>
              </a:rPr>
              <a:t>: Délai avant l’exécution de l’animation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i="1" lang="fr-FR">
                <a:solidFill>
                  <a:schemeClr val="lt1"/>
                </a:solidFill>
              </a:rPr>
              <a:t>Animation-timing-function</a:t>
            </a:r>
            <a:r>
              <a:rPr lang="fr-FR">
                <a:solidFill>
                  <a:schemeClr val="lt1"/>
                </a:solidFill>
              </a:rPr>
              <a:t>: Pattern d’accélération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i="1" lang="fr-FR">
                <a:solidFill>
                  <a:schemeClr val="lt1"/>
                </a:solidFill>
              </a:rPr>
              <a:t>Animation-iteration-count</a:t>
            </a:r>
            <a:r>
              <a:rPr lang="fr-FR">
                <a:solidFill>
                  <a:schemeClr val="lt1"/>
                </a:solidFill>
              </a:rPr>
              <a:t>: Nombre de répétitions de l’animation (la valeur « infinite » existe pour permettre à l’animation de tourner en boucle)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i="1" lang="fr-FR">
                <a:solidFill>
                  <a:schemeClr val="lt1"/>
                </a:solidFill>
              </a:rPr>
              <a:t>Animation-fill-mode</a:t>
            </a:r>
            <a:r>
              <a:rPr lang="fr-FR">
                <a:solidFill>
                  <a:schemeClr val="lt1"/>
                </a:solidFill>
              </a:rPr>
              <a:t>: Permet d’indiquer l’état final de l’animation (« forwards » pour qu’il reste à sa dernière étape ou « backwards » pour qu’il revienne dans son état d’origine)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i="1" lang="fr-FR">
                <a:solidFill>
                  <a:schemeClr val="lt1"/>
                </a:solidFill>
              </a:rPr>
              <a:t>Animation-direction</a:t>
            </a:r>
            <a:r>
              <a:rPr lang="fr-FR">
                <a:solidFill>
                  <a:schemeClr val="lt1"/>
                </a:solidFill>
              </a:rPr>
              <a:t>: Permet de choisir le sens de lecture de l’animation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7" name="Google Shape;227;p15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Keyframes</a:t>
            </a:r>
            <a:endParaRPr i="1"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6"/>
          <p:cNvSpPr txBox="1"/>
          <p:nvPr>
            <p:ph idx="1" type="body"/>
          </p:nvPr>
        </p:nvSpPr>
        <p:spPr>
          <a:xfrm>
            <a:off x="1120000" y="1642750"/>
            <a:ext cx="10233900" cy="41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55575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>
                <a:solidFill>
                  <a:schemeClr val="lt1"/>
                </a:solidFill>
              </a:rPr>
              <a:t>Reprenez l’exercice précédent</a:t>
            </a:r>
            <a:endParaRPr>
              <a:solidFill>
                <a:schemeClr val="lt1"/>
              </a:solidFill>
            </a:endParaRPr>
          </a:p>
          <a:p>
            <a:pPr indent="-15557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fr-FR">
                <a:solidFill>
                  <a:schemeClr val="lt1"/>
                </a:solidFill>
              </a:rPr>
              <a:t>Ajoutez trois boutons dans une &lt;div&gt; à la suite du paragraphe</a:t>
            </a:r>
            <a:endParaRPr>
              <a:solidFill>
                <a:schemeClr val="lt1"/>
              </a:solidFill>
            </a:endParaRPr>
          </a:p>
          <a:p>
            <a:pPr indent="-15557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fr-FR">
                <a:solidFill>
                  <a:schemeClr val="lt1"/>
                </a:solidFill>
              </a:rPr>
              <a:t>Ajoutez une animation de translation pour le titre en partant d’une position négative jusqu’à 0 en 2s (pour donner un effet d’arrivée sur la page)</a:t>
            </a:r>
            <a:endParaRPr>
              <a:solidFill>
                <a:schemeClr val="lt1"/>
              </a:solidFill>
            </a:endParaRPr>
          </a:p>
          <a:p>
            <a:pPr indent="-15557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fr-FR">
                <a:solidFill>
                  <a:schemeClr val="lt1"/>
                </a:solidFill>
              </a:rPr>
              <a:t>Ajoutez une animation sur le paragraphe pour qu’il se « déplie » en modifiant sa taille (width &amp; height) en allant de 0 à 100% en 1 seconde</a:t>
            </a:r>
            <a:endParaRPr>
              <a:solidFill>
                <a:schemeClr val="lt1"/>
              </a:solidFill>
            </a:endParaRPr>
          </a:p>
          <a:p>
            <a:pPr indent="-15557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fr-FR">
                <a:solidFill>
                  <a:schemeClr val="lt1"/>
                </a:solidFill>
              </a:rPr>
              <a:t>Au survol du curseur ajoutez:</a:t>
            </a:r>
            <a:endParaRPr>
              <a:solidFill>
                <a:schemeClr val="lt1"/>
              </a:solidFill>
            </a:endParaRPr>
          </a:p>
          <a:p>
            <a:pPr indent="-182562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</a:pPr>
            <a:r>
              <a:rPr lang="fr-FR">
                <a:solidFill>
                  <a:schemeClr val="lt1"/>
                </a:solidFill>
              </a:rPr>
              <a:t>Sur le bouton 1, une rotation de 0 à 10 degrés puis à -10 degrés en 0,2s en « infinite » et « alternate » pour que l’animation tourne en boucle de manière fluide (donne un effet de tremblement)</a:t>
            </a:r>
            <a:endParaRPr>
              <a:solidFill>
                <a:schemeClr val="lt1"/>
              </a:solidFill>
            </a:endParaRPr>
          </a:p>
          <a:p>
            <a:pPr indent="-182562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</a:pPr>
            <a:r>
              <a:rPr lang="fr-FR">
                <a:solidFill>
                  <a:schemeClr val="lt1"/>
                </a:solidFill>
              </a:rPr>
              <a:t>Sur le bouton 2, une translation de 0 à -10px sur l’axe Y, en 0,2s en « infinite » et « alternate » pour que l’animation tourne en boucle de manière fluide (donne un effet de sursaut)</a:t>
            </a:r>
            <a:endParaRPr>
              <a:solidFill>
                <a:schemeClr val="lt1"/>
              </a:solidFill>
            </a:endParaRPr>
          </a:p>
          <a:p>
            <a:pPr indent="-182562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</a:pPr>
            <a:r>
              <a:rPr lang="fr-FR">
                <a:solidFill>
                  <a:schemeClr val="lt1"/>
                </a:solidFill>
              </a:rPr>
              <a:t>Sur le bouton 3, un agrandissement de 1 à 1,3 fois, en 0,5s de manière linéaire en « infinite » et « alternate » pour que l’animation tourne en boucle de manière fluide (donne un effet de battement)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3" name="Google Shape;233;p16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Mise en pratique (40 min)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"/>
          <p:cNvSpPr txBox="1"/>
          <p:nvPr>
            <p:ph idx="1" type="body"/>
          </p:nvPr>
        </p:nvSpPr>
        <p:spPr>
          <a:xfrm>
            <a:off x="1120000" y="1825624"/>
            <a:ext cx="10233900" cy="18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Les transitions permettent de faire des animations simples en passant d’un état A à un état B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Pour faire cela, nous allons utiliser deux propriétés: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transition-property =&gt; Permet de choisir quelle(s) propriété(s) CSS va être animée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transition-duration =&gt; Permet de choisir le temps sur lequel se déroule l’animation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3" name="Google Shape;143;p2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Transitions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"/>
          <p:cNvSpPr txBox="1"/>
          <p:nvPr>
            <p:ph idx="1" type="body"/>
          </p:nvPr>
        </p:nvSpPr>
        <p:spPr>
          <a:xfrm>
            <a:off x="1120000" y="1673225"/>
            <a:ext cx="10233900" cy="25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Prenons par exemple une &lt;div&gt; avec les paramètres suivants: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Appliquons nos deux propriétés précédentes: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9" name="Google Shape;14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6200" y="1925900"/>
            <a:ext cx="3956052" cy="207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60423" y="1925900"/>
            <a:ext cx="2318618" cy="2022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3"/>
          <p:cNvPicPr preferRelativeResize="0"/>
          <p:nvPr/>
        </p:nvPicPr>
        <p:blipFill rotWithShape="1">
          <a:blip r:embed="rId5">
            <a:alphaModFix/>
          </a:blip>
          <a:srcRect b="0" l="0" r="26975" t="0"/>
          <a:stretch/>
        </p:blipFill>
        <p:spPr>
          <a:xfrm>
            <a:off x="9087215" y="1984925"/>
            <a:ext cx="2197938" cy="175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65135" y="4270918"/>
            <a:ext cx="2661729" cy="203383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Transitions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 txBox="1"/>
          <p:nvPr>
            <p:ph idx="1" type="body"/>
          </p:nvPr>
        </p:nvSpPr>
        <p:spPr>
          <a:xfrm>
            <a:off x="1120000" y="1825625"/>
            <a:ext cx="10233900" cy="28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Lorsque notre curseur passera sur la &lt;div&gt;, il y aura une transition entre le « background-color: blue » et le « background-color: red » d’une seconde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Note: La valeur de durée peut être en milliseconde (ms)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59" name="Google Shape;15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5135" y="2276386"/>
            <a:ext cx="2661729" cy="203383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4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Transitions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"/>
          <p:cNvSpPr txBox="1"/>
          <p:nvPr>
            <p:ph idx="1" type="body"/>
          </p:nvPr>
        </p:nvSpPr>
        <p:spPr>
          <a:xfrm>
            <a:off x="1120000" y="1825624"/>
            <a:ext cx="10233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Vous pouvez appliquer la transition sur plusieurs propriétés en même temps, en les séparant par des virgules: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66" name="Google Shape;16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05838" y="2111880"/>
            <a:ext cx="5760721" cy="111887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5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Transitions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"/>
          <p:cNvSpPr txBox="1"/>
          <p:nvPr>
            <p:ph idx="1" type="body"/>
          </p:nvPr>
        </p:nvSpPr>
        <p:spPr>
          <a:xfrm>
            <a:off x="1120000" y="1825624"/>
            <a:ext cx="102339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Nous pouvons aussi ajouter une propriété supplémentaire à nos transitions, la propriété « transition-delay » qui comme son nom l’indique, permet de jouer une animation mais avec un délais au démarrage: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3" name="Google Shape;17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6943" y="2423156"/>
            <a:ext cx="2658110" cy="201168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6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Transitions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"/>
          <p:cNvSpPr txBox="1"/>
          <p:nvPr>
            <p:ph idx="1" type="body"/>
          </p:nvPr>
        </p:nvSpPr>
        <p:spPr>
          <a:xfrm>
            <a:off x="1120000" y="1825625"/>
            <a:ext cx="10233900" cy="23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Ajoutons encore plus à notre transition, avec la propriété « transition-timing-function » qui permet de choisir l’effet qu’aura la transition: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ease: Rapide au début et lent à la fin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linear: Vitesse régulière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ease-in: Lent au début et de plus en plus rapide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ease-out: Rapide au début, et de plus en plus lent</a:t>
            </a:r>
            <a:endParaRPr>
              <a:solidFill>
                <a:schemeClr val="lt1"/>
              </a:solidFill>
            </a:endParaRPr>
          </a:p>
          <a:p>
            <a:pPr indent="-1778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lang="fr-FR">
                <a:solidFill>
                  <a:schemeClr val="lt1"/>
                </a:solidFill>
              </a:rPr>
              <a:t>ease-in-out: Lent au départ et à la fin, rapide entre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0" name="Google Shape;180;p7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Transitions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"/>
          <p:cNvSpPr txBox="1"/>
          <p:nvPr>
            <p:ph idx="1" type="body"/>
          </p:nvPr>
        </p:nvSpPr>
        <p:spPr>
          <a:xfrm>
            <a:off x="1120000" y="1825625"/>
            <a:ext cx="10233900" cy="29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Toujours avec la propriété « transition-timing-function », nous pouvons aussi créer notre propre fonction à l’aide d’une fonction cubic-bezier()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Lien vers le site: </a:t>
            </a:r>
            <a:r>
              <a:rPr lang="fr-FR" u="sng">
                <a:solidFill>
                  <a:schemeClr val="accent6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https://cubic-bezier.com/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186" name="Google Shape;18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82129" y="2349732"/>
            <a:ext cx="2299970" cy="232981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8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Transitions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"/>
          <p:cNvSpPr txBox="1"/>
          <p:nvPr>
            <p:ph idx="1" type="body"/>
          </p:nvPr>
        </p:nvSpPr>
        <p:spPr>
          <a:xfrm>
            <a:off x="1120000" y="1825625"/>
            <a:ext cx="10233900" cy="21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Nous pouvons aussi utiliser la super-propriété « transition » qui permet, du coup, de réunir toutes les propriétés précédentes en une seule: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>
                <a:solidFill>
                  <a:schemeClr val="lt1"/>
                </a:solidFill>
              </a:rPr>
              <a:t>Et pour optimiser encore plus, nous pouvons combiner les super-propriétés: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93" name="Google Shape;193;p9"/>
          <p:cNvPicPr preferRelativeResize="0"/>
          <p:nvPr/>
        </p:nvPicPr>
        <p:blipFill rotWithShape="1">
          <a:blip r:embed="rId3">
            <a:alphaModFix/>
          </a:blip>
          <a:srcRect b="37580" l="0" r="0" t="0"/>
          <a:stretch/>
        </p:blipFill>
        <p:spPr>
          <a:xfrm>
            <a:off x="2207750" y="2149434"/>
            <a:ext cx="2628900" cy="1322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04640" y="4042534"/>
            <a:ext cx="3982722" cy="219202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9"/>
          <p:cNvSpPr txBox="1"/>
          <p:nvPr/>
        </p:nvSpPr>
        <p:spPr>
          <a:xfrm>
            <a:off x="-38850" y="625950"/>
            <a:ext cx="2369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Transitions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CSS animation++</a:t>
            </a:r>
            <a:endParaRPr sz="13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DRAR_2023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2017-03-22T10:02:42Z</dcterms:created>
  <dc:creator>Florence Calmettes</dc:creator>
</cp:coreProperties>
</file>